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8" roundtripDataSignature="AMtx7mg2OR01mrFj6dv6AlAqKntvAYsuf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This example is meant to show what an Architecture Haiku might look like.   Many of the patterns and shorthand references internally adopted patterns and terminology.  You probably will not understand what this document is communicating because you do not have the benefit of the collaborative design process that eventually resulted in this Haiku.   Many of the references are “cognitive landmarks,” simple hooks and references that help improve recall of information from previous team discussions.</a:t>
            </a:r>
            <a:endParaRPr/>
          </a:p>
        </p:txBody>
      </p:sp>
      <p:sp>
        <p:nvSpPr>
          <p:cNvPr id="95" name="Google Shape;95;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5" name="Shape 15"/>
        <p:cNvGrpSpPr/>
        <p:nvPr/>
      </p:nvGrpSpPr>
      <p:grpSpPr>
        <a:xfrm>
          <a:off x="0" y="0"/>
          <a:ext cx="0" cy="0"/>
          <a:chOff x="0" y="0"/>
          <a:chExt cx="0" cy="0"/>
        </a:xfrm>
      </p:grpSpPr>
      <p:sp>
        <p:nvSpPr>
          <p:cNvPr id="16" name="Google Shape;16;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8" name="Google Shape;18;p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9" name="Google Shape;19;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2" name="Shape 22"/>
        <p:cNvGrpSpPr/>
        <p:nvPr/>
      </p:nvGrpSpPr>
      <p:grpSpPr>
        <a:xfrm>
          <a:off x="0" y="0"/>
          <a:ext cx="0" cy="0"/>
          <a:chOff x="0" y="0"/>
          <a:chExt cx="0" cy="0"/>
        </a:xfrm>
      </p:grpSpPr>
      <p:sp>
        <p:nvSpPr>
          <p:cNvPr id="23" name="Google Shape;2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6" name="Shape 26"/>
        <p:cNvGrpSpPr/>
        <p:nvPr/>
      </p:nvGrpSpPr>
      <p:grpSpPr>
        <a:xfrm>
          <a:off x="0" y="0"/>
          <a:ext cx="0" cy="0"/>
          <a:chOff x="0" y="0"/>
          <a:chExt cx="0" cy="0"/>
        </a:xfrm>
      </p:grpSpPr>
      <p:sp>
        <p:nvSpPr>
          <p:cNvPr id="27" name="Google Shape;27;p6"/>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9" name="Google Shape;29;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2" name="Shape 32"/>
        <p:cNvGrpSpPr/>
        <p:nvPr/>
      </p:nvGrpSpPr>
      <p:grpSpPr>
        <a:xfrm>
          <a:off x="0" y="0"/>
          <a:ext cx="0" cy="0"/>
          <a:chOff x="0" y="0"/>
          <a:chExt cx="0" cy="0"/>
        </a:xfrm>
      </p:grpSpPr>
      <p:sp>
        <p:nvSpPr>
          <p:cNvPr id="33" name="Google Shape;33;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5" name="Google Shape;35;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41" name="Google Shape;4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2"/>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georgefairbanks.com/architecture-haiku" TargetMode="External"/><Relationship Id="rId4" Type="http://schemas.openxmlformats.org/officeDocument/2006/relationships/hyperlink" Target="https://keeling.dev/tags/architecture-haiku/" TargetMode="External"/><Relationship Id="rId5" Type="http://schemas.openxmlformats.org/officeDocument/2006/relationships/hyperlink" Target="https://keeling.dev/tags/architecture-haiku/" TargetMode="External"/><Relationship Id="rId6" Type="http://schemas.openxmlformats.org/officeDocument/2006/relationships/hyperlink" Target="https://keeling.de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title"/>
          </p:nvPr>
        </p:nvSpPr>
        <p:spPr>
          <a:xfrm>
            <a:off x="304800" y="76200"/>
            <a:ext cx="86106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600"/>
              <a:buFont typeface="Calibri"/>
              <a:buNone/>
            </a:pPr>
            <a:r>
              <a:rPr lang="en-US" sz="1600"/>
              <a:t>Architecture Haiku is a 1 page summary of a software-intensive system’s architecture design.</a:t>
            </a:r>
            <a:br>
              <a:rPr lang="en-US" sz="1600"/>
            </a:br>
            <a:r>
              <a:rPr lang="en-US" sz="1600"/>
              <a:t>The goal of an Architecture Haiku is to record essential information about architectural decisions.</a:t>
            </a:r>
            <a:br>
              <a:rPr lang="en-US" sz="1600"/>
            </a:br>
            <a:r>
              <a:rPr lang="en-US" sz="1600"/>
              <a:t>By requiring that the information be summarized on a single page, architects must focus clearly on key decisions and rationale for those decisions.</a:t>
            </a:r>
            <a:endParaRPr sz="1600"/>
          </a:p>
        </p:txBody>
      </p:sp>
      <p:sp>
        <p:nvSpPr>
          <p:cNvPr id="90" name="Google Shape;90;p1"/>
          <p:cNvSpPr txBox="1"/>
          <p:nvPr>
            <p:ph idx="1" type="body"/>
          </p:nvPr>
        </p:nvSpPr>
        <p:spPr>
          <a:xfrm>
            <a:off x="228600" y="1219200"/>
            <a:ext cx="4267200" cy="4876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None/>
            </a:pPr>
            <a:r>
              <a:rPr b="1" lang="en-US" sz="1100"/>
              <a:t>Typically an Architecture Haiku includes the following information</a:t>
            </a:r>
            <a:endParaRPr b="1" sz="1100"/>
          </a:p>
          <a:p>
            <a:pPr indent="-285750" lvl="1" marL="742950" rtl="0" algn="l">
              <a:spcBef>
                <a:spcPts val="220"/>
              </a:spcBef>
              <a:spcAft>
                <a:spcPts val="0"/>
              </a:spcAft>
              <a:buClr>
                <a:schemeClr val="dk1"/>
              </a:buClr>
              <a:buSzPts val="1100"/>
              <a:buChar char="–"/>
            </a:pPr>
            <a:r>
              <a:rPr lang="en-US" sz="1100"/>
              <a:t>a brief summary of the overall solution,</a:t>
            </a:r>
            <a:endParaRPr/>
          </a:p>
          <a:p>
            <a:pPr indent="-285750" lvl="1" marL="742950" rtl="0" algn="l">
              <a:spcBef>
                <a:spcPts val="220"/>
              </a:spcBef>
              <a:spcAft>
                <a:spcPts val="0"/>
              </a:spcAft>
              <a:buClr>
                <a:schemeClr val="dk1"/>
              </a:buClr>
              <a:buSzPts val="1100"/>
              <a:buChar char="–"/>
            </a:pPr>
            <a:r>
              <a:rPr lang="en-US" sz="1100"/>
              <a:t>a list of important technical constraints,</a:t>
            </a:r>
            <a:endParaRPr/>
          </a:p>
          <a:p>
            <a:pPr indent="-285750" lvl="1" marL="742950" rtl="0" algn="l">
              <a:spcBef>
                <a:spcPts val="220"/>
              </a:spcBef>
              <a:spcAft>
                <a:spcPts val="0"/>
              </a:spcAft>
              <a:buClr>
                <a:schemeClr val="dk1"/>
              </a:buClr>
              <a:buSzPts val="1100"/>
              <a:buChar char="–"/>
            </a:pPr>
            <a:r>
              <a:rPr lang="en-US" sz="1100"/>
              <a:t>a high-level summary of key business drivers and interesting functional requirements,</a:t>
            </a:r>
            <a:endParaRPr/>
          </a:p>
          <a:p>
            <a:pPr indent="-285750" lvl="1" marL="742950" rtl="0" algn="l">
              <a:spcBef>
                <a:spcPts val="220"/>
              </a:spcBef>
              <a:spcAft>
                <a:spcPts val="0"/>
              </a:spcAft>
              <a:buClr>
                <a:schemeClr val="dk1"/>
              </a:buClr>
              <a:buSzPts val="1100"/>
              <a:buChar char="–"/>
            </a:pPr>
            <a:r>
              <a:rPr lang="en-US" sz="1100"/>
              <a:t>a prioritized list of quality attributes,</a:t>
            </a:r>
            <a:endParaRPr/>
          </a:p>
          <a:p>
            <a:pPr indent="-285750" lvl="1" marL="742950" rtl="0" algn="l">
              <a:spcBef>
                <a:spcPts val="220"/>
              </a:spcBef>
              <a:spcAft>
                <a:spcPts val="0"/>
              </a:spcAft>
              <a:buClr>
                <a:schemeClr val="dk1"/>
              </a:buClr>
              <a:buSzPts val="1100"/>
              <a:buChar char="–"/>
            </a:pPr>
            <a:r>
              <a:rPr lang="en-US" sz="1100"/>
              <a:t>a brief explanation of design decisions including rationale and trade-offs,</a:t>
            </a:r>
            <a:endParaRPr/>
          </a:p>
          <a:p>
            <a:pPr indent="-285750" lvl="1" marL="742950" rtl="0" algn="l">
              <a:spcBef>
                <a:spcPts val="220"/>
              </a:spcBef>
              <a:spcAft>
                <a:spcPts val="0"/>
              </a:spcAft>
              <a:buClr>
                <a:schemeClr val="dk1"/>
              </a:buClr>
              <a:buSzPts val="1100"/>
              <a:buChar char="–"/>
            </a:pPr>
            <a:r>
              <a:rPr lang="en-US" sz="1100"/>
              <a:t>a list of architectural styles and patterns used, and</a:t>
            </a:r>
            <a:endParaRPr/>
          </a:p>
          <a:p>
            <a:pPr indent="-285750" lvl="1" marL="742950" rtl="0" algn="l">
              <a:spcBef>
                <a:spcPts val="220"/>
              </a:spcBef>
              <a:spcAft>
                <a:spcPts val="0"/>
              </a:spcAft>
              <a:buClr>
                <a:schemeClr val="dk1"/>
              </a:buClr>
              <a:buSzPts val="1100"/>
              <a:buChar char="–"/>
            </a:pPr>
            <a:r>
              <a:rPr lang="en-US" sz="1100"/>
              <a:t>only those diagrams that add meaning beyond the information already on the page.</a:t>
            </a:r>
            <a:endParaRPr/>
          </a:p>
          <a:p>
            <a:pPr indent="-215900" lvl="1" marL="742950" rtl="0" algn="l">
              <a:spcBef>
                <a:spcPts val="220"/>
              </a:spcBef>
              <a:spcAft>
                <a:spcPts val="0"/>
              </a:spcAft>
              <a:buClr>
                <a:schemeClr val="dk1"/>
              </a:buClr>
              <a:buSzPts val="1100"/>
              <a:buNone/>
            </a:pPr>
            <a:r>
              <a:t/>
            </a:r>
            <a:endParaRPr sz="1100"/>
          </a:p>
          <a:p>
            <a:pPr indent="0" lvl="0" marL="0" rtl="0" algn="l">
              <a:spcBef>
                <a:spcPts val="0"/>
              </a:spcBef>
              <a:spcAft>
                <a:spcPts val="0"/>
              </a:spcAft>
              <a:buClr>
                <a:schemeClr val="dk1"/>
              </a:buClr>
              <a:buSzPts val="1100"/>
              <a:buNone/>
            </a:pPr>
            <a:r>
              <a:rPr lang="en-US" sz="1100"/>
              <a:t>One variant of the Architecture Haiku involves creating a “Haiku of Haikus” in which additional details are described in follow-up Haikus using a similarly minimalist documentation strategy.  In this way, an overall System Architecture Haiku provides an executive summary while refining Haikus enhance detail relative to specific stakeholders or different parts of the system that benefit from more detail.</a:t>
            </a:r>
            <a:endParaRPr/>
          </a:p>
          <a:p>
            <a:pPr indent="0" lvl="0" marL="0" rtl="0" algn="l">
              <a:spcBef>
                <a:spcPts val="0"/>
              </a:spcBef>
              <a:spcAft>
                <a:spcPts val="0"/>
              </a:spcAft>
              <a:buClr>
                <a:schemeClr val="dk1"/>
              </a:buClr>
              <a:buSzPts val="1100"/>
              <a:buNone/>
            </a:pPr>
            <a:r>
              <a:t/>
            </a:r>
            <a:endParaRPr sz="1100"/>
          </a:p>
          <a:p>
            <a:pPr indent="0" lvl="0" marL="0" rtl="0" algn="l">
              <a:spcBef>
                <a:spcPts val="0"/>
              </a:spcBef>
              <a:spcAft>
                <a:spcPts val="0"/>
              </a:spcAft>
              <a:buClr>
                <a:schemeClr val="dk1"/>
              </a:buClr>
              <a:buSzPts val="1100"/>
              <a:buNone/>
            </a:pPr>
            <a:r>
              <a:rPr b="1" lang="en-US" sz="1100"/>
              <a:t>Tips for Creating and Using Architecture Haiku</a:t>
            </a:r>
            <a:endParaRPr/>
          </a:p>
          <a:p>
            <a:pPr indent="-285750" lvl="1" marL="742950" rtl="0" algn="l">
              <a:spcBef>
                <a:spcPts val="0"/>
              </a:spcBef>
              <a:spcAft>
                <a:spcPts val="0"/>
              </a:spcAft>
              <a:buClr>
                <a:schemeClr val="dk1"/>
              </a:buClr>
              <a:buSzPts val="1100"/>
              <a:buChar char="–"/>
            </a:pPr>
            <a:r>
              <a:rPr lang="en-US" sz="1100"/>
              <a:t>Use a standard template for all Haikus within your team.  See the example in this deck.</a:t>
            </a:r>
            <a:endParaRPr sz="1100"/>
          </a:p>
          <a:p>
            <a:pPr indent="-285750" lvl="1" marL="742950" rtl="0" algn="l">
              <a:spcBef>
                <a:spcPts val="0"/>
              </a:spcBef>
              <a:spcAft>
                <a:spcPts val="0"/>
              </a:spcAft>
              <a:buClr>
                <a:schemeClr val="dk1"/>
              </a:buClr>
              <a:buSzPts val="1100"/>
              <a:buChar char="–"/>
            </a:pPr>
            <a:r>
              <a:rPr lang="en-US" sz="1100"/>
              <a:t>Explore the design space first, then record decisions in Haiku.  Use Haikus to iterate quickly.</a:t>
            </a:r>
            <a:endParaRPr sz="1100"/>
          </a:p>
          <a:p>
            <a:pPr indent="-285750" lvl="1" marL="742950" rtl="0" algn="l">
              <a:spcBef>
                <a:spcPts val="0"/>
              </a:spcBef>
              <a:spcAft>
                <a:spcPts val="0"/>
              </a:spcAft>
              <a:buClr>
                <a:schemeClr val="dk1"/>
              </a:buClr>
              <a:buSzPts val="1100"/>
              <a:buChar char="–"/>
            </a:pPr>
            <a:r>
              <a:rPr lang="en-US" sz="1100"/>
              <a:t>Use the same architecture terminology  on your team.</a:t>
            </a:r>
            <a:endParaRPr sz="1100"/>
          </a:p>
          <a:p>
            <a:pPr indent="-285750" lvl="1" marL="742950" rtl="0" algn="l">
              <a:spcBef>
                <a:spcPts val="0"/>
              </a:spcBef>
              <a:spcAft>
                <a:spcPts val="0"/>
              </a:spcAft>
              <a:buClr>
                <a:schemeClr val="dk1"/>
              </a:buClr>
              <a:buSzPts val="1100"/>
              <a:buChar char="–"/>
            </a:pPr>
            <a:r>
              <a:rPr lang="en-US" sz="1100"/>
              <a:t>Use good graphic design practices – goal is to be concise and shine a spotlight on the most important decisions.</a:t>
            </a:r>
            <a:endParaRPr sz="1100"/>
          </a:p>
          <a:p>
            <a:pPr indent="-285750" lvl="1" marL="742950" rtl="0" algn="l">
              <a:spcBef>
                <a:spcPts val="0"/>
              </a:spcBef>
              <a:spcAft>
                <a:spcPts val="0"/>
              </a:spcAft>
              <a:buClr>
                <a:schemeClr val="dk1"/>
              </a:buClr>
              <a:buSzPts val="1100"/>
              <a:buChar char="–"/>
            </a:pPr>
            <a:r>
              <a:rPr lang="en-US" sz="1100"/>
              <a:t>Treat the Architecture Haiku as a living document.</a:t>
            </a:r>
            <a:endParaRPr sz="1100"/>
          </a:p>
          <a:p>
            <a:pPr indent="-285750" lvl="1" marL="742950" rtl="0" algn="l">
              <a:spcBef>
                <a:spcPts val="0"/>
              </a:spcBef>
              <a:spcAft>
                <a:spcPts val="0"/>
              </a:spcAft>
              <a:buClr>
                <a:schemeClr val="dk1"/>
              </a:buClr>
              <a:buSzPts val="1100"/>
              <a:buChar char="–"/>
            </a:pPr>
            <a:r>
              <a:rPr lang="en-US" sz="1100"/>
              <a:t>Use the architecture Haiku as an outline for future documentation.</a:t>
            </a:r>
            <a:endParaRPr sz="1100"/>
          </a:p>
        </p:txBody>
      </p:sp>
      <p:sp>
        <p:nvSpPr>
          <p:cNvPr id="91" name="Google Shape;91;p1"/>
          <p:cNvSpPr txBox="1"/>
          <p:nvPr>
            <p:ph idx="2" type="body"/>
          </p:nvPr>
        </p:nvSpPr>
        <p:spPr>
          <a:xfrm>
            <a:off x="4648200" y="1219200"/>
            <a:ext cx="4267200" cy="54879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None/>
            </a:pPr>
            <a:r>
              <a:rPr b="1" lang="en-US" sz="1100"/>
              <a:t>Advantages of the Architecture Haiku include</a:t>
            </a:r>
            <a:endParaRPr/>
          </a:p>
          <a:p>
            <a:pPr indent="-285750" lvl="1" marL="742950" rtl="0" algn="l">
              <a:spcBef>
                <a:spcPts val="0"/>
              </a:spcBef>
              <a:spcAft>
                <a:spcPts val="0"/>
              </a:spcAft>
              <a:buClr>
                <a:schemeClr val="dk1"/>
              </a:buClr>
              <a:buSzPts val="1100"/>
              <a:buChar char="–"/>
            </a:pPr>
            <a:r>
              <a:rPr lang="en-US" sz="1100"/>
              <a:t>Easy and fast to create – leads to rapid iteration</a:t>
            </a:r>
            <a:endParaRPr/>
          </a:p>
          <a:p>
            <a:pPr indent="-285750" lvl="1" marL="742950" rtl="0" algn="l">
              <a:spcBef>
                <a:spcPts val="0"/>
              </a:spcBef>
              <a:spcAft>
                <a:spcPts val="0"/>
              </a:spcAft>
              <a:buClr>
                <a:schemeClr val="dk1"/>
              </a:buClr>
              <a:buSzPts val="1100"/>
              <a:buChar char="–"/>
            </a:pPr>
            <a:r>
              <a:rPr lang="en-US" sz="1100"/>
              <a:t>Easy and fast to read – leads to better informed teammates</a:t>
            </a:r>
            <a:endParaRPr/>
          </a:p>
          <a:p>
            <a:pPr indent="-285750" lvl="1" marL="742950" rtl="0" algn="l">
              <a:spcBef>
                <a:spcPts val="0"/>
              </a:spcBef>
              <a:spcAft>
                <a:spcPts val="0"/>
              </a:spcAft>
              <a:buClr>
                <a:schemeClr val="dk1"/>
              </a:buClr>
              <a:buSzPts val="1100"/>
              <a:buChar char="–"/>
            </a:pPr>
            <a:r>
              <a:rPr lang="en-US" sz="1100"/>
              <a:t>Works well as early lifecycle documentation</a:t>
            </a:r>
            <a:endParaRPr/>
          </a:p>
          <a:p>
            <a:pPr indent="-285750" lvl="1" marL="742950" rtl="0" algn="l">
              <a:spcBef>
                <a:spcPts val="0"/>
              </a:spcBef>
              <a:spcAft>
                <a:spcPts val="0"/>
              </a:spcAft>
              <a:buClr>
                <a:schemeClr val="dk1"/>
              </a:buClr>
              <a:buSzPts val="1100"/>
              <a:buChar char="–"/>
            </a:pPr>
            <a:r>
              <a:rPr lang="en-US" sz="1100"/>
              <a:t>Can form basis as outline for full architecture description documents. Does not preclude more complete or formal documentation.</a:t>
            </a:r>
            <a:endParaRPr sz="1100"/>
          </a:p>
          <a:p>
            <a:pPr indent="-285750" lvl="1" marL="742950" rtl="0" algn="l">
              <a:spcBef>
                <a:spcPts val="0"/>
              </a:spcBef>
              <a:spcAft>
                <a:spcPts val="0"/>
              </a:spcAft>
              <a:buClr>
                <a:schemeClr val="dk1"/>
              </a:buClr>
              <a:buSzPts val="1100"/>
              <a:buChar char="–"/>
            </a:pPr>
            <a:r>
              <a:rPr lang="en-US" sz="1100"/>
              <a:t>Creates cognitive landmarks that enhance memory and communication among the team.</a:t>
            </a:r>
            <a:endParaRPr sz="1100"/>
          </a:p>
          <a:p>
            <a:pPr indent="0" lvl="0" marL="0" rtl="0" algn="l">
              <a:spcBef>
                <a:spcPts val="0"/>
              </a:spcBef>
              <a:spcAft>
                <a:spcPts val="0"/>
              </a:spcAft>
              <a:buClr>
                <a:schemeClr val="dk1"/>
              </a:buClr>
              <a:buSzPts val="1100"/>
              <a:buNone/>
            </a:pPr>
            <a:r>
              <a:t/>
            </a:r>
            <a:endParaRPr sz="1100"/>
          </a:p>
          <a:p>
            <a:pPr indent="0" lvl="0" marL="0" rtl="0" algn="l">
              <a:spcBef>
                <a:spcPts val="0"/>
              </a:spcBef>
              <a:spcAft>
                <a:spcPts val="0"/>
              </a:spcAft>
              <a:buClr>
                <a:schemeClr val="dk1"/>
              </a:buClr>
              <a:buSzPts val="1100"/>
              <a:buNone/>
            </a:pPr>
            <a:r>
              <a:rPr b="1" lang="en-US" sz="1100"/>
              <a:t>Disadvantages of the Architecture Haiku include</a:t>
            </a:r>
            <a:endParaRPr/>
          </a:p>
          <a:p>
            <a:pPr indent="-285750" lvl="1" marL="742950" rtl="0" algn="l">
              <a:spcBef>
                <a:spcPts val="0"/>
              </a:spcBef>
              <a:spcAft>
                <a:spcPts val="0"/>
              </a:spcAft>
              <a:buClr>
                <a:schemeClr val="dk1"/>
              </a:buClr>
              <a:buSzPts val="1100"/>
              <a:buChar char="–"/>
            </a:pPr>
            <a:r>
              <a:rPr lang="en-US" sz="1100"/>
              <a:t>Assumes teammates can share implicit knowledge easily </a:t>
            </a:r>
            <a:endParaRPr/>
          </a:p>
          <a:p>
            <a:pPr indent="-285750" lvl="1" marL="742950" rtl="0" algn="l">
              <a:spcBef>
                <a:spcPts val="0"/>
              </a:spcBef>
              <a:spcAft>
                <a:spcPts val="0"/>
              </a:spcAft>
              <a:buClr>
                <a:schemeClr val="dk1"/>
              </a:buClr>
              <a:buSzPts val="1100"/>
              <a:buChar char="–"/>
            </a:pPr>
            <a:r>
              <a:rPr lang="en-US" sz="1100"/>
              <a:t>Works best when applying standard styles and patterns – truly novel architectures should probably have additional description (but this can be referenced from a Haiku)</a:t>
            </a:r>
            <a:endParaRPr sz="1100"/>
          </a:p>
          <a:p>
            <a:pPr indent="-285750" lvl="1" marL="742950" rtl="0" algn="l">
              <a:spcBef>
                <a:spcPts val="0"/>
              </a:spcBef>
              <a:spcAft>
                <a:spcPts val="0"/>
              </a:spcAft>
              <a:buClr>
                <a:schemeClr val="dk1"/>
              </a:buClr>
              <a:buSzPts val="1100"/>
              <a:buChar char="–"/>
            </a:pPr>
            <a:r>
              <a:rPr lang="en-US" sz="1100"/>
              <a:t>Requires that the architect make design decisions with purpose – no extraneous prose for hiding wishy-washy decisions</a:t>
            </a:r>
            <a:endParaRPr/>
          </a:p>
          <a:p>
            <a:pPr indent="0" lvl="0" marL="0" rtl="0" algn="l">
              <a:spcBef>
                <a:spcPts val="0"/>
              </a:spcBef>
              <a:spcAft>
                <a:spcPts val="0"/>
              </a:spcAft>
              <a:buClr>
                <a:schemeClr val="dk1"/>
              </a:buClr>
              <a:buSzPts val="1100"/>
              <a:buNone/>
            </a:pPr>
            <a:r>
              <a:t/>
            </a:r>
            <a:endParaRPr b="1" sz="1100"/>
          </a:p>
          <a:p>
            <a:pPr indent="0" lvl="0" marL="0" rtl="0" algn="l">
              <a:spcBef>
                <a:spcPts val="0"/>
              </a:spcBef>
              <a:spcAft>
                <a:spcPts val="0"/>
              </a:spcAft>
              <a:buClr>
                <a:schemeClr val="dk1"/>
              </a:buClr>
              <a:buSzPts val="1100"/>
              <a:buNone/>
            </a:pPr>
            <a:r>
              <a:rPr b="1" lang="en-US" sz="1100"/>
              <a:t>References</a:t>
            </a:r>
            <a:endParaRPr b="1" sz="1100"/>
          </a:p>
          <a:p>
            <a:pPr indent="-285750" lvl="1" marL="742950" rtl="0" algn="l">
              <a:spcBef>
                <a:spcPts val="0"/>
              </a:spcBef>
              <a:spcAft>
                <a:spcPts val="0"/>
              </a:spcAft>
              <a:buClr>
                <a:schemeClr val="dk1"/>
              </a:buClr>
              <a:buSzPts val="1100"/>
              <a:buChar char="–"/>
            </a:pPr>
            <a:r>
              <a:rPr lang="en-US" sz="1100" u="sng">
                <a:solidFill>
                  <a:schemeClr val="hlink"/>
                </a:solidFill>
                <a:hlinkClick r:id="rId3"/>
              </a:rPr>
              <a:t>https://www.georgefairbanks.com/architecture-haiku</a:t>
            </a:r>
            <a:endParaRPr sz="1100"/>
          </a:p>
          <a:p>
            <a:pPr indent="-285750" lvl="1" marL="742950" rtl="0" algn="l">
              <a:spcBef>
                <a:spcPts val="0"/>
              </a:spcBef>
              <a:spcAft>
                <a:spcPts val="0"/>
              </a:spcAft>
              <a:buClr>
                <a:schemeClr val="dk1"/>
              </a:buClr>
              <a:buSzPts val="1100"/>
              <a:buChar char="–"/>
            </a:pPr>
            <a:r>
              <a:rPr lang="en-US" sz="1100" u="sng">
                <a:solidFill>
                  <a:schemeClr val="hlink"/>
                </a:solidFill>
                <a:hlinkClick r:id="rId4"/>
              </a:rPr>
              <a:t>https://keeling.dev/</a:t>
            </a:r>
            <a:r>
              <a:rPr lang="en-US" sz="1100" u="sng">
                <a:solidFill>
                  <a:schemeClr val="hlink"/>
                </a:solidFill>
                <a:hlinkClick r:id="rId5"/>
              </a:rPr>
              <a:t>tags/architecture-haiku/</a:t>
            </a:r>
            <a:r>
              <a:rPr lang="en-US" sz="1100"/>
              <a:t> </a:t>
            </a:r>
            <a:endParaRPr sz="1100"/>
          </a:p>
          <a:p>
            <a:pPr indent="-215900" lvl="1" marL="742950" rtl="0" algn="l">
              <a:spcBef>
                <a:spcPts val="0"/>
              </a:spcBef>
              <a:spcAft>
                <a:spcPts val="0"/>
              </a:spcAft>
              <a:buClr>
                <a:schemeClr val="dk1"/>
              </a:buClr>
              <a:buSzPts val="1100"/>
              <a:buNone/>
            </a:pPr>
            <a:r>
              <a:t/>
            </a:r>
            <a:endParaRPr sz="1100"/>
          </a:p>
          <a:p>
            <a:pPr indent="-215900" lvl="1" marL="742950" rtl="0" algn="l">
              <a:spcBef>
                <a:spcPts val="0"/>
              </a:spcBef>
              <a:spcAft>
                <a:spcPts val="0"/>
              </a:spcAft>
              <a:buClr>
                <a:schemeClr val="dk1"/>
              </a:buClr>
              <a:buSzPts val="1100"/>
              <a:buNone/>
            </a:pPr>
            <a:r>
              <a:t/>
            </a:r>
            <a:endParaRPr sz="1100"/>
          </a:p>
          <a:p>
            <a:pPr indent="0" lvl="0" marL="0" rtl="0" algn="r">
              <a:spcBef>
                <a:spcPts val="220"/>
              </a:spcBef>
              <a:spcAft>
                <a:spcPts val="0"/>
              </a:spcAft>
              <a:buClr>
                <a:schemeClr val="dk1"/>
              </a:buClr>
              <a:buSzPts val="1100"/>
              <a:buNone/>
            </a:pPr>
            <a:r>
              <a:rPr i="1" lang="en-US" sz="1100"/>
              <a:t>Design for your team</a:t>
            </a:r>
            <a:endParaRPr/>
          </a:p>
          <a:p>
            <a:pPr indent="0" lvl="0" marL="0" rtl="0" algn="r">
              <a:spcBef>
                <a:spcPts val="220"/>
              </a:spcBef>
              <a:spcAft>
                <a:spcPts val="0"/>
              </a:spcAft>
              <a:buClr>
                <a:schemeClr val="dk1"/>
              </a:buClr>
              <a:buSzPts val="1100"/>
              <a:buNone/>
            </a:pPr>
            <a:r>
              <a:rPr i="1" lang="en-US" sz="1100"/>
              <a:t>Less is more for achieving</a:t>
            </a:r>
            <a:endParaRPr/>
          </a:p>
          <a:p>
            <a:pPr indent="0" lvl="0" marL="0" rtl="0" algn="r">
              <a:spcBef>
                <a:spcPts val="220"/>
              </a:spcBef>
              <a:spcAft>
                <a:spcPts val="0"/>
              </a:spcAft>
              <a:buClr>
                <a:schemeClr val="dk1"/>
              </a:buClr>
              <a:buSzPts val="1100"/>
              <a:buNone/>
            </a:pPr>
            <a:r>
              <a:rPr i="1" lang="en-US" sz="1100"/>
              <a:t>System properties</a:t>
            </a:r>
            <a:endParaRPr i="1" sz="1100"/>
          </a:p>
          <a:p>
            <a:pPr indent="0" lvl="0" marL="0" rtl="0" algn="r">
              <a:spcBef>
                <a:spcPts val="220"/>
              </a:spcBef>
              <a:spcAft>
                <a:spcPts val="0"/>
              </a:spcAft>
              <a:buClr>
                <a:schemeClr val="dk1"/>
              </a:buClr>
              <a:buSzPts val="1100"/>
              <a:buNone/>
            </a:pPr>
            <a:r>
              <a:t/>
            </a:r>
            <a:endParaRPr i="1" sz="1100"/>
          </a:p>
          <a:p>
            <a:pPr indent="0" lvl="0" marL="0" rtl="0" algn="l">
              <a:spcBef>
                <a:spcPts val="220"/>
              </a:spcBef>
              <a:spcAft>
                <a:spcPts val="0"/>
              </a:spcAft>
              <a:buClr>
                <a:schemeClr val="dk1"/>
              </a:buClr>
              <a:buSzPts val="1100"/>
              <a:buNone/>
            </a:pPr>
            <a:r>
              <a:rPr lang="en-US" sz="1100"/>
              <a:t>Created by Michael Keeling, </a:t>
            </a:r>
            <a:r>
              <a:rPr lang="en-US" sz="1100" u="sng">
                <a:solidFill>
                  <a:schemeClr val="hlink"/>
                </a:solidFill>
                <a:hlinkClick r:id="rId6"/>
              </a:rPr>
              <a:t>https://keeling.dev</a:t>
            </a:r>
            <a:r>
              <a:rPr lang="en-US" sz="1100"/>
              <a:t> </a:t>
            </a:r>
            <a:endParaRPr sz="1100"/>
          </a:p>
          <a:p>
            <a:pPr indent="0" lvl="0" marL="0" rtl="0" algn="l">
              <a:spcBef>
                <a:spcPts val="220"/>
              </a:spcBef>
              <a:spcAft>
                <a:spcPts val="0"/>
              </a:spcAft>
              <a:buClr>
                <a:schemeClr val="dk1"/>
              </a:buClr>
              <a:buSzPts val="1100"/>
              <a:buNone/>
            </a:pPr>
            <a:r>
              <a:rPr lang="en-US" sz="1100"/>
              <a:t>This template is free to use and may be modified</a:t>
            </a:r>
            <a:endParaRPr sz="1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p:nvPr/>
        </p:nvSpPr>
        <p:spPr>
          <a:xfrm rot="-2244896">
            <a:off x="-1120290" y="2469657"/>
            <a:ext cx="11203896" cy="186204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1500" u="none" cap="none" strike="noStrike">
                <a:solidFill>
                  <a:srgbClr val="FFFFFF"/>
                </a:solidFill>
                <a:latin typeface="Calibri"/>
                <a:ea typeface="Calibri"/>
                <a:cs typeface="Calibri"/>
                <a:sym typeface="Calibri"/>
              </a:rPr>
              <a:t>EXAMPLE</a:t>
            </a:r>
            <a:endParaRPr b="0" i="0" sz="11500" u="none" cap="none" strike="noStrike">
              <a:solidFill>
                <a:srgbClr val="FFFFFF"/>
              </a:solidFill>
              <a:latin typeface="Calibri"/>
              <a:ea typeface="Calibri"/>
              <a:cs typeface="Calibri"/>
              <a:sym typeface="Calibri"/>
            </a:endParaRPr>
          </a:p>
        </p:txBody>
      </p:sp>
      <p:sp>
        <p:nvSpPr>
          <p:cNvPr id="98" name="Google Shape;98;p2"/>
          <p:cNvSpPr txBox="1"/>
          <p:nvPr/>
        </p:nvSpPr>
        <p:spPr>
          <a:xfrm>
            <a:off x="466425" y="76200"/>
            <a:ext cx="33435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MegaVista Guides Search</a:t>
            </a:r>
            <a:endParaRPr sz="2400">
              <a:solidFill>
                <a:schemeClr val="dk1"/>
              </a:solidFill>
              <a:latin typeface="Calibri"/>
              <a:ea typeface="Calibri"/>
              <a:cs typeface="Calibri"/>
              <a:sym typeface="Calibri"/>
            </a:endParaRPr>
          </a:p>
        </p:txBody>
      </p:sp>
      <p:sp>
        <p:nvSpPr>
          <p:cNvPr id="99" name="Google Shape;99;p2"/>
          <p:cNvSpPr/>
          <p:nvPr/>
        </p:nvSpPr>
        <p:spPr>
          <a:xfrm>
            <a:off x="3810000" y="85636"/>
            <a:ext cx="48768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
                <a:solidFill>
                  <a:schemeClr val="dk1"/>
                </a:solidFill>
                <a:latin typeface="Calibri"/>
                <a:ea typeface="Calibri"/>
                <a:cs typeface="Calibri"/>
                <a:sym typeface="Calibri"/>
              </a:rPr>
              <a:t>A publicly consumed search solution based on the Velocity Search platform that will help users find companies of interest.</a:t>
            </a:r>
            <a:endParaRPr/>
          </a:p>
        </p:txBody>
      </p:sp>
      <p:sp>
        <p:nvSpPr>
          <p:cNvPr id="100" name="Google Shape;100;p2"/>
          <p:cNvSpPr txBox="1"/>
          <p:nvPr/>
        </p:nvSpPr>
        <p:spPr>
          <a:xfrm>
            <a:off x="457200" y="636181"/>
            <a:ext cx="4038600"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Calibri"/>
                <a:ea typeface="Calibri"/>
                <a:cs typeface="Calibri"/>
                <a:sym typeface="Calibri"/>
              </a:rPr>
              <a:t>Business Drivers</a:t>
            </a:r>
            <a:endParaRPr/>
          </a:p>
          <a:p>
            <a:pPr indent="-285750" lvl="0" marL="2857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Better search encourages listed companies to purchase advertising, metadata supplements, paid listings.</a:t>
            </a:r>
            <a:endParaRPr/>
          </a:p>
          <a:p>
            <a:pPr indent="-285750" lvl="0" marL="2857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Faster results for users and advanced search options (such as refinement, and spelling suggest) brings more users to the site.</a:t>
            </a:r>
            <a:endParaRPr/>
          </a:p>
        </p:txBody>
      </p:sp>
      <p:sp>
        <p:nvSpPr>
          <p:cNvPr id="101" name="Google Shape;101;p2"/>
          <p:cNvSpPr txBox="1"/>
          <p:nvPr/>
        </p:nvSpPr>
        <p:spPr>
          <a:xfrm>
            <a:off x="4648200" y="638919"/>
            <a:ext cx="4038600"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Calibri"/>
                <a:ea typeface="Calibri"/>
                <a:cs typeface="Calibri"/>
                <a:sym typeface="Calibri"/>
              </a:rPr>
              <a:t>Top Quality Attributes</a:t>
            </a:r>
            <a:endParaRPr/>
          </a:p>
          <a:p>
            <a:pPr indent="0" lvl="0" marL="0" marR="0" rtl="0" algn="ctr">
              <a:spcBef>
                <a:spcPts val="0"/>
              </a:spcBef>
              <a:spcAft>
                <a:spcPts val="0"/>
              </a:spcAft>
              <a:buNone/>
            </a:pPr>
            <a:r>
              <a:rPr i="1" lang="en-US" sz="1100">
                <a:solidFill>
                  <a:schemeClr val="dk1"/>
                </a:solidFill>
                <a:latin typeface="Calibri"/>
                <a:ea typeface="Calibri"/>
                <a:cs typeface="Calibri"/>
                <a:sym typeface="Calibri"/>
              </a:rPr>
              <a:t>Crawl-ability &gt; Query-ability &gt; Scalability</a:t>
            </a:r>
            <a:endParaRPr i="1" sz="1100">
              <a:solidFill>
                <a:schemeClr val="dk1"/>
              </a:solidFill>
              <a:latin typeface="Calibri"/>
              <a:ea typeface="Calibri"/>
              <a:cs typeface="Calibri"/>
              <a:sym typeface="Calibri"/>
            </a:endParaRPr>
          </a:p>
          <a:p>
            <a:pPr indent="-215900" lvl="0" marL="285750" marR="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Crawl-ability – A batch of up to 900 metadata updates are published to the database and reflected in search within 3 minutes.</a:t>
            </a:r>
            <a:endParaRPr/>
          </a:p>
          <a:p>
            <a:pPr indent="-285750" lvl="0" marL="2857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Query-ability – An average sized result set can be calculated within 2 seconds of Engine receiving the query.</a:t>
            </a:r>
            <a:endParaRPr/>
          </a:p>
          <a:p>
            <a:pPr indent="-285750" lvl="0" marL="2857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Scalability – The size of the data source increases beyond current capacity and the system can be easily expanded to deal with this.</a:t>
            </a:r>
            <a:endParaRPr/>
          </a:p>
        </p:txBody>
      </p:sp>
      <p:sp>
        <p:nvSpPr>
          <p:cNvPr id="102" name="Google Shape;102;p2"/>
          <p:cNvSpPr txBox="1"/>
          <p:nvPr/>
        </p:nvSpPr>
        <p:spPr>
          <a:xfrm>
            <a:off x="457200" y="1752600"/>
            <a:ext cx="4038600" cy="220060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Calibri"/>
                <a:ea typeface="Calibri"/>
                <a:cs typeface="Calibri"/>
                <a:sym typeface="Calibri"/>
              </a:rPr>
              <a:t>Key Trade-Offs</a:t>
            </a:r>
            <a:endParaRPr/>
          </a:p>
          <a:p>
            <a:pPr indent="-171450" lvl="0" marL="171450" marR="0" rtl="0" algn="l">
              <a:spcBef>
                <a:spcPts val="0"/>
              </a:spcBef>
              <a:spcAft>
                <a:spcPts val="0"/>
              </a:spcAft>
              <a:buClr>
                <a:schemeClr val="dk1"/>
              </a:buClr>
              <a:buSzPts val="1100"/>
              <a:buFont typeface="Arial"/>
              <a:buChar char="•"/>
            </a:pPr>
            <a:r>
              <a:rPr i="1" lang="en-US" sz="1100">
                <a:solidFill>
                  <a:schemeClr val="dk1"/>
                </a:solidFill>
                <a:latin typeface="Calibri"/>
                <a:ea typeface="Calibri"/>
                <a:cs typeface="Calibri"/>
                <a:sym typeface="Calibri"/>
              </a:rPr>
              <a:t>Crawl-ability over Maintainability</a:t>
            </a:r>
            <a:r>
              <a:rPr b="1" lang="en-US" sz="1100">
                <a:solidFill>
                  <a:schemeClr val="dk1"/>
                </a:solidFill>
                <a:latin typeface="Calibri"/>
                <a:ea typeface="Calibri"/>
                <a:cs typeface="Calibri"/>
                <a:sym typeface="Calibri"/>
              </a:rPr>
              <a:t> </a:t>
            </a:r>
            <a:r>
              <a:rPr lang="en-US" sz="1100">
                <a:solidFill>
                  <a:schemeClr val="dk1"/>
                </a:solidFill>
                <a:latin typeface="Calibri"/>
                <a:ea typeface="Calibri"/>
                <a:cs typeface="Calibri"/>
                <a:sym typeface="Calibri"/>
              </a:rPr>
              <a:t>– Need to split the data source across multiple search collections, distributed across several servers. Incidentally promotes </a:t>
            </a:r>
            <a:r>
              <a:rPr i="1" lang="en-US" sz="1100">
                <a:solidFill>
                  <a:schemeClr val="dk1"/>
                </a:solidFill>
                <a:latin typeface="Calibri"/>
                <a:ea typeface="Calibri"/>
                <a:cs typeface="Calibri"/>
                <a:sym typeface="Calibri"/>
              </a:rPr>
              <a:t>Scalability</a:t>
            </a:r>
            <a:r>
              <a:rPr lang="en-US" sz="1100">
                <a:solidFill>
                  <a:schemeClr val="dk1"/>
                </a:solidFill>
                <a:latin typeface="Calibri"/>
                <a:ea typeface="Calibri"/>
                <a:cs typeface="Calibri"/>
                <a:sym typeface="Calibri"/>
              </a:rPr>
              <a:t>.</a:t>
            </a:r>
            <a:endParaRPr/>
          </a:p>
          <a:p>
            <a:pPr indent="-171450" lvl="0" marL="171450" marR="0" rtl="0" algn="l">
              <a:spcBef>
                <a:spcPts val="0"/>
              </a:spcBef>
              <a:spcAft>
                <a:spcPts val="0"/>
              </a:spcAft>
              <a:buClr>
                <a:schemeClr val="dk1"/>
              </a:buClr>
              <a:buSzPts val="1100"/>
              <a:buFont typeface="Arial"/>
              <a:buChar char="•"/>
            </a:pPr>
            <a:r>
              <a:rPr i="1" lang="en-US" sz="1100">
                <a:solidFill>
                  <a:schemeClr val="dk1"/>
                </a:solidFill>
                <a:latin typeface="Calibri"/>
                <a:ea typeface="Calibri"/>
                <a:cs typeface="Calibri"/>
                <a:sym typeface="Calibri"/>
              </a:rPr>
              <a:t>Crawl-ability and Query-ability over Configurability</a:t>
            </a:r>
            <a:r>
              <a:rPr b="1" lang="en-US" sz="1100">
                <a:solidFill>
                  <a:schemeClr val="dk1"/>
                </a:solidFill>
                <a:latin typeface="Calibri"/>
                <a:ea typeface="Calibri"/>
                <a:cs typeface="Calibri"/>
                <a:sym typeface="Calibri"/>
              </a:rPr>
              <a:t> </a:t>
            </a:r>
            <a:r>
              <a:rPr lang="en-US" sz="1100">
                <a:solidFill>
                  <a:schemeClr val="dk1"/>
                </a:solidFill>
                <a:latin typeface="Calibri"/>
                <a:ea typeface="Calibri"/>
                <a:cs typeface="Calibri"/>
                <a:sym typeface="Calibri"/>
              </a:rPr>
              <a:t>– Highly configurable system reduces speed of crawl and query.</a:t>
            </a:r>
            <a:endParaRPr/>
          </a:p>
          <a:p>
            <a:pPr indent="-171450" lvl="0" marL="171450" marR="0" rtl="0" algn="l">
              <a:spcBef>
                <a:spcPts val="0"/>
              </a:spcBef>
              <a:spcAft>
                <a:spcPts val="0"/>
              </a:spcAft>
              <a:buClr>
                <a:schemeClr val="dk1"/>
              </a:buClr>
              <a:buSzPts val="1100"/>
              <a:buFont typeface="Arial"/>
              <a:buChar char="•"/>
            </a:pPr>
            <a:r>
              <a:rPr i="1" lang="en-US" sz="1100">
                <a:solidFill>
                  <a:schemeClr val="dk1"/>
                </a:solidFill>
                <a:latin typeface="Calibri"/>
                <a:ea typeface="Calibri"/>
                <a:cs typeface="Calibri"/>
                <a:sym typeface="Calibri"/>
              </a:rPr>
              <a:t>Flexibility/Development Speed over Cost</a:t>
            </a:r>
            <a:r>
              <a:rPr b="1" lang="en-US" sz="1100">
                <a:solidFill>
                  <a:schemeClr val="dk1"/>
                </a:solidFill>
                <a:latin typeface="Calibri"/>
                <a:ea typeface="Calibri"/>
                <a:cs typeface="Calibri"/>
                <a:sym typeface="Calibri"/>
              </a:rPr>
              <a:t> </a:t>
            </a:r>
            <a:r>
              <a:rPr lang="en-US" sz="1100">
                <a:solidFill>
                  <a:schemeClr val="dk1"/>
                </a:solidFill>
                <a:latin typeface="Calibri"/>
                <a:ea typeface="Calibri"/>
                <a:cs typeface="Calibri"/>
                <a:sym typeface="Calibri"/>
              </a:rPr>
              <a:t>– Stakeholders are not 100% on all features and have a strong desire to go live as soon as possible.</a:t>
            </a:r>
            <a:endParaRPr/>
          </a:p>
          <a:p>
            <a:pPr indent="-171450" lvl="0" marL="171450" marR="0" rtl="0" algn="l">
              <a:spcBef>
                <a:spcPts val="0"/>
              </a:spcBef>
              <a:spcAft>
                <a:spcPts val="0"/>
              </a:spcAft>
              <a:buClr>
                <a:schemeClr val="dk1"/>
              </a:buClr>
              <a:buSzPts val="1100"/>
              <a:buFont typeface="Arial"/>
              <a:buChar char="•"/>
            </a:pPr>
            <a:r>
              <a:rPr i="1" lang="en-US" sz="1100">
                <a:solidFill>
                  <a:schemeClr val="dk1"/>
                </a:solidFill>
                <a:latin typeface="Calibri"/>
                <a:ea typeface="Calibri"/>
                <a:cs typeface="Calibri"/>
                <a:sym typeface="Calibri"/>
              </a:rPr>
              <a:t>Modifiability over Maintainability</a:t>
            </a:r>
            <a:r>
              <a:rPr b="1" lang="en-US" sz="1100">
                <a:solidFill>
                  <a:schemeClr val="dk1"/>
                </a:solidFill>
                <a:latin typeface="Calibri"/>
                <a:ea typeface="Calibri"/>
                <a:cs typeface="Calibri"/>
                <a:sym typeface="Calibri"/>
              </a:rPr>
              <a:t> </a:t>
            </a:r>
            <a:r>
              <a:rPr lang="en-US" sz="1100">
                <a:solidFill>
                  <a:schemeClr val="dk1"/>
                </a:solidFill>
                <a:latin typeface="Calibri"/>
                <a:ea typeface="Calibri"/>
                <a:cs typeface="Calibri"/>
                <a:sym typeface="Calibri"/>
              </a:rPr>
              <a:t>– IT will maintain the system and know databases not Engine so when they make a change it should be detected and reflected.</a:t>
            </a:r>
            <a:endParaRPr/>
          </a:p>
        </p:txBody>
      </p:sp>
      <p:sp>
        <p:nvSpPr>
          <p:cNvPr id="103" name="Google Shape;103;p2"/>
          <p:cNvSpPr txBox="1"/>
          <p:nvPr/>
        </p:nvSpPr>
        <p:spPr>
          <a:xfrm>
            <a:off x="4648200" y="2667000"/>
            <a:ext cx="4267200" cy="355481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Calibri"/>
                <a:ea typeface="Calibri"/>
                <a:cs typeface="Calibri"/>
                <a:sym typeface="Calibri"/>
              </a:rPr>
              <a:t>Design Decisions with Rationale</a:t>
            </a:r>
            <a:endParaRPr b="1" sz="1050">
              <a:solidFill>
                <a:schemeClr val="dk1"/>
              </a:solidFill>
              <a:latin typeface="Calibri"/>
              <a:ea typeface="Calibri"/>
              <a:cs typeface="Calibri"/>
              <a:sym typeface="Calibri"/>
            </a:endParaRPr>
          </a:p>
          <a:p>
            <a:pPr indent="-171450" lvl="0" marL="1714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Database must be crawled as multiple views (vice JOINed) to avoid stressing it too much. Currently 1.6 million companies, each with dozens of metadata fields. Metadata joined via Virtual Document (company ID = vse-key).</a:t>
            </a:r>
            <a:endParaRPr/>
          </a:p>
          <a:p>
            <a:pPr indent="-171450" lvl="0" marL="1714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Company website must be crawled and website content made searchable under the company (i.e. return a single result with all content searchable as the same document). Website data joined with metadata via Virtual Document (company ID = vse-key).</a:t>
            </a:r>
            <a:endParaRPr/>
          </a:p>
          <a:p>
            <a:pPr indent="-171450" lvl="0" marL="1714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Full Recrawl / week, DB Refresh / 30 sec if no crawl running. Full recrawl will pick up changes made to company websites (external data). 30 sec refresh enables catch-up for metadata crawls on DB updated every 60 seconds at most.</a:t>
            </a:r>
            <a:endParaRPr/>
          </a:p>
          <a:p>
            <a:pPr indent="-171450" lvl="0" marL="1714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Collections divided by company ID. Dividing allows maximum crawl throughput, using company ID (e.g. collection A has ids 1-10) allows us to control partitioning.</a:t>
            </a:r>
            <a:endParaRPr/>
          </a:p>
          <a:p>
            <a:pPr indent="-171450" lvl="0" marL="171450" marR="0" rtl="0" algn="l">
              <a:spcBef>
                <a:spcPts val="0"/>
              </a:spcBef>
              <a:spcAft>
                <a:spcPts val="0"/>
              </a:spcAft>
              <a:buClr>
                <a:schemeClr val="dk1"/>
              </a:buClr>
              <a:buSzPts val="1100"/>
              <a:buFont typeface="Arial"/>
              <a:buChar char="•"/>
            </a:pPr>
            <a:r>
              <a:rPr lang="en-US" sz="1100">
                <a:solidFill>
                  <a:schemeClr val="dk1"/>
                </a:solidFill>
                <a:latin typeface="Calibri"/>
                <a:ea typeface="Calibri"/>
                <a:cs typeface="Calibri"/>
                <a:sym typeface="Calibri"/>
              </a:rPr>
              <a:t>Paid listings and keyword weighting factors used for relevancy calculation will come from the database (not Engine configuration). This will allow the business unit to make changes quickly using their existing tools.</a:t>
            </a:r>
            <a:endParaRPr/>
          </a:p>
        </p:txBody>
      </p:sp>
      <p:sp>
        <p:nvSpPr>
          <p:cNvPr id="104" name="Google Shape;104;p2"/>
          <p:cNvSpPr txBox="1"/>
          <p:nvPr/>
        </p:nvSpPr>
        <p:spPr>
          <a:xfrm>
            <a:off x="381000" y="4038600"/>
            <a:ext cx="4038600" cy="169277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Calibri"/>
                <a:ea typeface="Calibri"/>
                <a:cs typeface="Calibri"/>
                <a:sym typeface="Calibri"/>
              </a:rPr>
              <a:t>Architecture Styles and Patterns Used</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3-tier (data, crawl, query)</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Source-Selector – promotes reliability</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Query Redundancy – promotes availability</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Virtual Documents – all data crawled</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Document Enqueue – for website data</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Collection Sharding – promotes crawl-ability</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Crawler Clone – promotes availability</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Geolcation Lookup – promotes maintainability/modifiability</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2013-09-30T16:10:09Z</dcterms:created>
  <dc:creator>Michael Keeling</dc:creator>
</cp:coreProperties>
</file>